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8" r:id="rId4"/>
    <p:sldId id="267" r:id="rId5"/>
    <p:sldId id="262" r:id="rId6"/>
    <p:sldId id="259" r:id="rId7"/>
    <p:sldId id="269" r:id="rId8"/>
    <p:sldId id="266" r:id="rId9"/>
    <p:sldId id="270" r:id="rId10"/>
    <p:sldId id="261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86CD"/>
    <a:srgbClr val="4D8ED6"/>
    <a:srgbClr val="77C8F1"/>
    <a:srgbClr val="FFFFFF"/>
    <a:srgbClr val="A5DBF6"/>
    <a:srgbClr val="53DFF0"/>
    <a:srgbClr val="305A7D"/>
    <a:srgbClr val="ABD0EB"/>
    <a:srgbClr val="377699"/>
    <a:srgbClr val="62A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9181" autoAdjust="0"/>
  </p:normalViewPr>
  <p:slideViewPr>
    <p:cSldViewPr snapToGrid="0">
      <p:cViewPr varScale="1">
        <p:scale>
          <a:sx n="67" d="100"/>
          <a:sy n="67" d="100"/>
        </p:scale>
        <p:origin x="644" y="32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17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85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2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62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081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089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628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75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8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526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666E-C016-4AB9-9A14-1E427AD5E869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42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8666E-C016-4AB9-9A14-1E427AD5E869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8CA53-61BA-4EB7-8BA4-2FD2A3363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35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11" Type="http://schemas.openxmlformats.org/officeDocument/2006/relationships/image" Target="../media/image2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4.jpe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ndscape View of Greece during Day T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7" b="52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79323" y="3461"/>
            <a:ext cx="4712677" cy="6858001"/>
          </a:xfrm>
          <a:prstGeom prst="rect">
            <a:avLst/>
          </a:prstGeom>
          <a:solidFill>
            <a:srgbClr val="4D8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8338676" y="1783964"/>
            <a:ext cx="2996013" cy="1560997"/>
            <a:chOff x="7705017" y="1783964"/>
            <a:chExt cx="2996013" cy="1560997"/>
          </a:xfrm>
        </p:grpSpPr>
        <p:sp>
          <p:nvSpPr>
            <p:cNvPr id="4" name="TextBox 3"/>
            <p:cNvSpPr txBox="1"/>
            <p:nvPr/>
          </p:nvSpPr>
          <p:spPr>
            <a:xfrm>
              <a:off x="7705017" y="1783964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999649" y="1959966"/>
              <a:ext cx="270138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  <a:cs typeface="KoPubWorld돋움체_Pro Bold" pitchFamily="50" charset="-127"/>
                </a:rPr>
                <a:t>로컬 가이드 매칭</a:t>
              </a:r>
              <a:endPara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KoPubWorld돋움체_Pro Bold" pitchFamily="50" charset="-127"/>
              </a:endParaRPr>
            </a:p>
            <a:p>
              <a:pPr algn="ctr"/>
              <a:r>
                <a:rPr lang="ko-KR" altLang="en-US" sz="28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  <a:cs typeface="KoPubWorld돋움체_Pro Bold" pitchFamily="50" charset="-127"/>
                </a:rPr>
                <a:t>및</a:t>
              </a:r>
              <a:endPara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KoPubWorld돋움체_Pro Bold" pitchFamily="50" charset="-127"/>
              </a:endParaRPr>
            </a:p>
            <a:p>
              <a:pPr algn="ctr"/>
              <a:r>
                <a:rPr lang="ko-KR" altLang="en-US" sz="28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  <a:cs typeface="KoPubWorld돋움체_Pro Bold" pitchFamily="50" charset="-127"/>
                </a:rPr>
                <a:t>여행 트랜드 제공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-1"/>
            <a:ext cx="7479322" cy="6858001"/>
          </a:xfrm>
          <a:prstGeom prst="rect">
            <a:avLst/>
          </a:prstGeom>
          <a:solidFill>
            <a:srgbClr val="A5DBF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/>
          <p:cNvGrpSpPr/>
          <p:nvPr/>
        </p:nvGrpSpPr>
        <p:grpSpPr>
          <a:xfrm>
            <a:off x="7479320" y="0"/>
            <a:ext cx="110200" cy="6857999"/>
            <a:chOff x="7479320" y="0"/>
            <a:chExt cx="110200" cy="6857999"/>
          </a:xfrm>
        </p:grpSpPr>
        <p:sp>
          <p:nvSpPr>
            <p:cNvPr id="20" name="직사각형 19"/>
            <p:cNvSpPr/>
            <p:nvPr/>
          </p:nvSpPr>
          <p:spPr>
            <a:xfrm>
              <a:off x="7479321" y="0"/>
              <a:ext cx="110199" cy="1714500"/>
            </a:xfrm>
            <a:prstGeom prst="rect">
              <a:avLst/>
            </a:prstGeom>
            <a:solidFill>
              <a:srgbClr val="77C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479321" y="1714500"/>
              <a:ext cx="110199" cy="1714500"/>
            </a:xfrm>
            <a:prstGeom prst="rect">
              <a:avLst/>
            </a:prstGeom>
            <a:solidFill>
              <a:srgbClr val="53D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479320" y="3429000"/>
              <a:ext cx="110199" cy="1714500"/>
            </a:xfrm>
            <a:prstGeom prst="rect">
              <a:avLst/>
            </a:prstGeom>
            <a:solidFill>
              <a:srgbClr val="77C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479320" y="5143499"/>
              <a:ext cx="110199" cy="1714500"/>
            </a:xfrm>
            <a:prstGeom prst="rect">
              <a:avLst/>
            </a:prstGeom>
            <a:solidFill>
              <a:srgbClr val="53D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33" name="직사각형 1032"/>
          <p:cNvSpPr/>
          <p:nvPr/>
        </p:nvSpPr>
        <p:spPr>
          <a:xfrm>
            <a:off x="11184844" y="1328294"/>
            <a:ext cx="861133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800" dirty="0">
                <a:solidFill>
                  <a:schemeClr val="bg1">
                    <a:alpha val="2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</a:t>
            </a:r>
            <a:endParaRPr lang="ko-KR" altLang="en-US" sz="13800" dirty="0">
              <a:solidFill>
                <a:schemeClr val="bg1">
                  <a:alpha val="2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23315" y="3490509"/>
            <a:ext cx="31213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COMMUNICATION + COME + COMMUNITY</a:t>
            </a:r>
          </a:p>
          <a:p>
            <a:pPr algn="ctr"/>
            <a:r>
              <a:rPr lang="en-US" altLang="ko-KR" sz="1400" spc="-15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Ⅹ</a:t>
            </a:r>
          </a:p>
          <a:p>
            <a:pPr algn="ctr"/>
            <a:r>
              <a:rPr lang="en-US" altLang="ko-KR" sz="1400" spc="-15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MEET</a:t>
            </a:r>
            <a:endParaRPr lang="ko-KR" altLang="en-US" sz="1400" spc="-15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1043" name="직사각형 1042"/>
          <p:cNvSpPr/>
          <p:nvPr/>
        </p:nvSpPr>
        <p:spPr>
          <a:xfrm>
            <a:off x="9774506" y="6023953"/>
            <a:ext cx="222368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COMEET</a:t>
            </a:r>
          </a:p>
          <a:p>
            <a:pPr algn="r"/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양동혁</a:t>
            </a:r>
            <a:r>
              <a:rPr lang="en-US" altLang="ko-KR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이정준 조성주</a:t>
            </a:r>
            <a:r>
              <a:rPr lang="en-US" altLang="ko-KR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최필준</a:t>
            </a:r>
            <a:endParaRPr lang="ko-KR" altLang="en-US" sz="1400" dirty="0">
              <a:ln>
                <a:solidFill>
                  <a:schemeClr val="bg1">
                    <a:alpha val="20000"/>
                  </a:schemeClr>
                </a:solidFill>
              </a:ln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cxnSp>
        <p:nvCxnSpPr>
          <p:cNvPr id="61" name="직선 연결선 60"/>
          <p:cNvCxnSpPr>
            <a:cxnSpLocks/>
          </p:cNvCxnSpPr>
          <p:nvPr/>
        </p:nvCxnSpPr>
        <p:spPr>
          <a:xfrm>
            <a:off x="8486041" y="3374928"/>
            <a:ext cx="2995914" cy="591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7935855" y="1335119"/>
            <a:ext cx="861133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800" dirty="0">
                <a:solidFill>
                  <a:schemeClr val="bg1">
                    <a:alpha val="2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  <a:endParaRPr lang="ko-KR" altLang="en-US" sz="13800" dirty="0">
              <a:solidFill>
                <a:schemeClr val="bg1">
                  <a:alpha val="2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400E4949-E77B-46AB-9798-207B538224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1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94"/>
    </mc:Choice>
    <mc:Fallback>
      <p:transition spd="slow" advTm="1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ndscape View of Greece during Day T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7" b="52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A5DBF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666673" y="1767952"/>
            <a:ext cx="6858654" cy="2298699"/>
            <a:chOff x="2076018" y="962048"/>
            <a:chExt cx="6858654" cy="2298699"/>
          </a:xfrm>
        </p:grpSpPr>
        <p:sp>
          <p:nvSpPr>
            <p:cNvPr id="9" name="직사각형 8"/>
            <p:cNvSpPr/>
            <p:nvPr/>
          </p:nvSpPr>
          <p:spPr>
            <a:xfrm>
              <a:off x="2076018" y="962048"/>
              <a:ext cx="6853555" cy="2274525"/>
            </a:xfrm>
            <a:prstGeom prst="rect">
              <a:avLst/>
            </a:prstGeom>
            <a:solidFill>
              <a:srgbClr val="4D8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 rot="5400000">
              <a:off x="5450573" y="-223353"/>
              <a:ext cx="110200" cy="6857999"/>
              <a:chOff x="7479320" y="0"/>
              <a:chExt cx="110200" cy="6857999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7479321" y="0"/>
                <a:ext cx="110199" cy="1714500"/>
              </a:xfrm>
              <a:prstGeom prst="rect">
                <a:avLst/>
              </a:prstGeom>
              <a:solidFill>
                <a:srgbClr val="77C8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479321" y="1714500"/>
                <a:ext cx="110199" cy="1714500"/>
              </a:xfrm>
              <a:prstGeom prst="rect">
                <a:avLst/>
              </a:prstGeom>
              <a:solidFill>
                <a:srgbClr val="53DF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479320" y="3429000"/>
                <a:ext cx="110199" cy="1714500"/>
              </a:xfrm>
              <a:prstGeom prst="rect">
                <a:avLst/>
              </a:prstGeom>
              <a:solidFill>
                <a:srgbClr val="77C8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7479320" y="5143499"/>
                <a:ext cx="110199" cy="1714500"/>
              </a:xfrm>
              <a:prstGeom prst="rect">
                <a:avLst/>
              </a:prstGeom>
              <a:solidFill>
                <a:srgbClr val="53DF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>
            <a:off x="2812977" y="1977318"/>
            <a:ext cx="3542958" cy="1324592"/>
            <a:chOff x="7705017" y="1707761"/>
            <a:chExt cx="3542958" cy="1324592"/>
          </a:xfrm>
        </p:grpSpPr>
        <p:sp>
          <p:nvSpPr>
            <p:cNvPr id="4" name="TextBox 3"/>
            <p:cNvSpPr txBox="1"/>
            <p:nvPr/>
          </p:nvSpPr>
          <p:spPr>
            <a:xfrm>
              <a:off x="7764286" y="1707761"/>
              <a:ext cx="14366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rPr>
                <a:t>COMEET</a:t>
              </a:r>
              <a:endParaRPr lang="ko-KR" altLang="en-US" sz="2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05017" y="2016690"/>
              <a:ext cx="354295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감사합니다</a:t>
              </a:r>
            </a:p>
          </p:txBody>
        </p:sp>
      </p:grpSp>
      <p:sp>
        <p:nvSpPr>
          <p:cNvPr id="1033" name="직사각형 1032"/>
          <p:cNvSpPr/>
          <p:nvPr/>
        </p:nvSpPr>
        <p:spPr>
          <a:xfrm>
            <a:off x="5721882" y="5546747"/>
            <a:ext cx="861133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800" dirty="0">
                <a:solidFill>
                  <a:schemeClr val="bg1">
                    <a:alpha val="2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</a:t>
            </a:r>
            <a:endParaRPr lang="ko-KR" altLang="en-US" sz="13800" dirty="0">
              <a:solidFill>
                <a:schemeClr val="bg1">
                  <a:alpha val="2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797737" y="3209742"/>
            <a:ext cx="5101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COME + COMMUNICATION + COMMUNITY Ⅹ MEET</a:t>
            </a:r>
            <a:endParaRPr lang="ko-KR" altLang="en-US" sz="16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1043" name="직사각형 1042"/>
          <p:cNvSpPr/>
          <p:nvPr/>
        </p:nvSpPr>
        <p:spPr>
          <a:xfrm>
            <a:off x="8544806" y="4096054"/>
            <a:ext cx="9781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COMEET</a:t>
            </a:r>
            <a:endParaRPr lang="ko-KR" altLang="en-US" sz="1400" dirty="0">
              <a:ln>
                <a:solidFill>
                  <a:schemeClr val="bg1">
                    <a:alpha val="20000"/>
                  </a:schemeClr>
                </a:solidFill>
              </a:ln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943726" y="3627120"/>
            <a:ext cx="62917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5CE7703-6821-42A9-A1BE-A87C4987F7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14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6"/>
    </mc:Choice>
    <mc:Fallback>
      <p:transition spd="slow" advTm="6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274320" y="2178318"/>
            <a:ext cx="11643360" cy="4405362"/>
            <a:chOff x="274320" y="273318"/>
            <a:chExt cx="11643360" cy="440536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979"/>
            <a:stretch/>
          </p:blipFill>
          <p:spPr>
            <a:xfrm>
              <a:off x="274320" y="273318"/>
              <a:ext cx="11643360" cy="4405362"/>
            </a:xfrm>
            <a:prstGeom prst="rect">
              <a:avLst/>
            </a:prstGeom>
          </p:spPr>
        </p:pic>
        <p:sp>
          <p:nvSpPr>
            <p:cNvPr id="80" name="직각 삼각형 79"/>
            <p:cNvSpPr/>
            <p:nvPr/>
          </p:nvSpPr>
          <p:spPr>
            <a:xfrm flipH="1">
              <a:off x="274320" y="2989634"/>
              <a:ext cx="11643359" cy="1628086"/>
            </a:xfrm>
            <a:prstGeom prst="rtTriangle">
              <a:avLst/>
            </a:prstGeom>
            <a:solidFill>
              <a:srgbClr val="A5DBF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541226" y="4093905"/>
              <a:ext cx="134684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Bakery" pitchFamily="2" charset="0"/>
                  <a:ea typeface="KoPub돋움체 Bold" panose="02020603020101020101" pitchFamily="18" charset="-127"/>
                </a:rPr>
                <a:t>COMEET</a:t>
              </a:r>
              <a:endParaRPr lang="ko-KR" altLang="en-US" sz="3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Bakery" pitchFamily="2" charset="0"/>
                <a:ea typeface="KoPub돋움체 Bold" panose="02020603020101020101" pitchFamily="18" charset="-127"/>
              </a:endParaRPr>
            </a:p>
          </p:txBody>
        </p: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502920" y="472440"/>
              <a:ext cx="2575560" cy="112776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/>
          <p:cNvSpPr txBox="1"/>
          <p:nvPr/>
        </p:nvSpPr>
        <p:spPr>
          <a:xfrm>
            <a:off x="10450657" y="345826"/>
            <a:ext cx="15279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6000" dirty="0">
                <a:ln>
                  <a:solidFill>
                    <a:srgbClr val="4D8ED6">
                      <a:alpha val="30000"/>
                    </a:srgbClr>
                  </a:solidFill>
                </a:ln>
                <a:solidFill>
                  <a:srgbClr val="4D8ED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목차</a:t>
            </a:r>
          </a:p>
        </p:txBody>
      </p:sp>
      <p:cxnSp>
        <p:nvCxnSpPr>
          <p:cNvPr id="25" name="직선 연결선 24"/>
          <p:cNvCxnSpPr>
            <a:cxnSpLocks/>
          </p:cNvCxnSpPr>
          <p:nvPr/>
        </p:nvCxnSpPr>
        <p:spPr>
          <a:xfrm>
            <a:off x="289560" y="1996440"/>
            <a:ext cx="1162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cxnSpLocks/>
          </p:cNvCxnSpPr>
          <p:nvPr/>
        </p:nvCxnSpPr>
        <p:spPr>
          <a:xfrm flipH="1">
            <a:off x="11841480" y="137160"/>
            <a:ext cx="162400" cy="167639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4217268" y="1701228"/>
            <a:ext cx="17716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 _ </a:t>
            </a:r>
            <a:r>
              <a:rPr lang="ko-KR" altLang="en-US" sz="16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개요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6070612" y="1693652"/>
            <a:ext cx="2608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 _ </a:t>
            </a:r>
            <a:r>
              <a:rPr lang="ko-KR" altLang="en-US" sz="16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목표 및 필요성</a:t>
            </a:r>
            <a:endParaRPr lang="en-US" altLang="ko-KR" sz="16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8769587" y="1686076"/>
            <a:ext cx="17716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 _ </a:t>
            </a:r>
            <a:r>
              <a:rPr lang="ko-KR" altLang="en-US" sz="16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내용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26339" y="1694861"/>
            <a:ext cx="21307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 _ </a:t>
            </a:r>
            <a:r>
              <a:rPr lang="ko-KR" altLang="en-US" sz="16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프로젝트명의 의미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0541226" y="1686076"/>
            <a:ext cx="13532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 _ </a:t>
            </a:r>
            <a:r>
              <a:rPr lang="ko-KR" altLang="en-US" sz="1600" dirty="0" err="1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마일스톤</a:t>
            </a:r>
            <a:endParaRPr lang="ko-KR" altLang="en-US" sz="16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F5BFE5B-A904-42BA-ADB6-00E2AC9C56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71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6"/>
    </mc:Choice>
    <mc:Fallback>
      <p:transition spd="slow" advTm="4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chitecture, building, chur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248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373380" y="367665"/>
            <a:ext cx="11445240" cy="61226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670560" y="96012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75419" y="531614"/>
            <a:ext cx="20537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프로젝트명의 의미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0609635" y="6475214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COMEET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165779" y="2304929"/>
            <a:ext cx="9868236" cy="462137"/>
            <a:chOff x="993216" y="2304929"/>
            <a:chExt cx="9868236" cy="462137"/>
          </a:xfrm>
        </p:grpSpPr>
        <p:sp>
          <p:nvSpPr>
            <p:cNvPr id="18" name="직사각형 17"/>
            <p:cNvSpPr/>
            <p:nvPr/>
          </p:nvSpPr>
          <p:spPr>
            <a:xfrm>
              <a:off x="993216" y="2305401"/>
              <a:ext cx="27736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rgbClr val="4D8ED6"/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  <a:cs typeface="KoPubWorld돋움체_Pro Bold" pitchFamily="50" charset="-127"/>
                </a:rPr>
                <a:t>COME</a:t>
              </a:r>
              <a:endParaRPr lang="ko-KR" altLang="en-US" sz="24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rgbClr val="4D8ED6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KoPubWorld돋움체_Pro Bold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517380" y="2304929"/>
              <a:ext cx="27736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rgbClr val="4D8ED6"/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  <a:cs typeface="KoPubWorld돋움체_Pro Bold" pitchFamily="50" charset="-127"/>
                </a:rPr>
                <a:t>COMMUNICATION</a:t>
              </a:r>
              <a:endParaRPr lang="ko-KR" altLang="en-US" sz="24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rgbClr val="4D8ED6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KoPubWorld돋움체_Pro Bold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087772" y="2305401"/>
              <a:ext cx="27736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rgbClr val="4D8ED6"/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  <a:cs typeface="KoPubWorld돋움체_Pro Bold" pitchFamily="50" charset="-127"/>
                </a:rPr>
                <a:t>COMMUNITY</a:t>
              </a:r>
              <a:endParaRPr lang="ko-KR" altLang="en-US" sz="24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rgbClr val="4D8ED6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KoPubWorld돋움체_Pro Bold" pitchFamily="50" charset="-127"/>
              </a:endParaRPr>
            </a:p>
          </p:txBody>
        </p:sp>
      </p:grpSp>
      <p:pic>
        <p:nvPicPr>
          <p:cNvPr id="23" name="그래픽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19" y="1315597"/>
            <a:ext cx="914400" cy="914400"/>
          </a:xfrm>
          <a:prstGeom prst="rect">
            <a:avLst/>
          </a:prstGeom>
        </p:spPr>
      </p:pic>
      <p:pic>
        <p:nvPicPr>
          <p:cNvPr id="24" name="그래픽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15597"/>
            <a:ext cx="914400" cy="914400"/>
          </a:xfrm>
          <a:prstGeom prst="rect">
            <a:avLst/>
          </a:prstGeom>
        </p:spPr>
      </p:pic>
      <p:pic>
        <p:nvPicPr>
          <p:cNvPr id="25" name="그래픽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975" y="1315597"/>
            <a:ext cx="914400" cy="914400"/>
          </a:xfrm>
          <a:prstGeom prst="rect">
            <a:avLst/>
          </a:prstGeom>
        </p:spPr>
      </p:pic>
      <p:pic>
        <p:nvPicPr>
          <p:cNvPr id="26" name="그래픽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457219"/>
            <a:ext cx="914400" cy="914400"/>
          </a:xfrm>
          <a:prstGeom prst="rect">
            <a:avLst/>
          </a:prstGeom>
        </p:spPr>
      </p:pic>
      <p:sp>
        <p:nvSpPr>
          <p:cNvPr id="2" name="십자형 1"/>
          <p:cNvSpPr/>
          <p:nvPr/>
        </p:nvSpPr>
        <p:spPr>
          <a:xfrm>
            <a:off x="5855368" y="2819811"/>
            <a:ext cx="481264" cy="481264"/>
          </a:xfrm>
          <a:prstGeom prst="plus">
            <a:avLst>
              <a:gd name="adj" fmla="val 35000"/>
            </a:avLst>
          </a:prstGeom>
          <a:solidFill>
            <a:srgbClr val="4D8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4709160" y="4499956"/>
            <a:ext cx="2773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rgbClr val="4D8ED6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KoPubWorld돋움체_Pro Bold" pitchFamily="50" charset="-127"/>
              </a:rPr>
              <a:t>MEET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rgbClr val="4D8ED6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KoPubWorld돋움체_Pro Bold" pitchFamily="50" charset="-127"/>
            </a:endParaRPr>
          </a:p>
        </p:txBody>
      </p:sp>
      <p:sp>
        <p:nvSpPr>
          <p:cNvPr id="3" name="갈매기형 수장 2"/>
          <p:cNvSpPr/>
          <p:nvPr/>
        </p:nvSpPr>
        <p:spPr>
          <a:xfrm rot="5400000">
            <a:off x="5912224" y="4869034"/>
            <a:ext cx="329118" cy="512838"/>
          </a:xfrm>
          <a:prstGeom prst="chevron">
            <a:avLst>
              <a:gd name="adj" fmla="val 60526"/>
            </a:avLst>
          </a:prstGeom>
          <a:solidFill>
            <a:srgbClr val="4D8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25460" y="5254183"/>
            <a:ext cx="2541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4D8ED6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KoPubWorld돋움체_Pro Bold" pitchFamily="50" charset="-127"/>
              </a:rPr>
              <a:t>COMEET</a:t>
            </a:r>
            <a:endParaRPr lang="ko-KR" altLang="en-US" sz="4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4D8ED6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KoPubWorld돋움체_Pro Bold" pitchFamily="50" charset="-127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3E29779A-B141-4036-B530-685DD2C412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61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09"/>
    </mc:Choice>
    <mc:Fallback>
      <p:transition spd="slow" advTm="22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chitecture, building, chur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248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334947" y="367666"/>
            <a:ext cx="11445240" cy="61226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670560" y="96012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75419" y="531614"/>
            <a:ext cx="1604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프로젝트 개요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0609635" y="6475214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COMEET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071" y="1596192"/>
            <a:ext cx="1415716" cy="14157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224" y="1596192"/>
            <a:ext cx="1415716" cy="14157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38972" y="3066914"/>
            <a:ext cx="2253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4D8ED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로컬</a:t>
            </a:r>
            <a:r>
              <a:rPr lang="en-US" altLang="ko-KR" sz="2400" dirty="0">
                <a:solidFill>
                  <a:srgbClr val="4D8ED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2400" dirty="0">
                <a:solidFill>
                  <a:srgbClr val="4D8ED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현지인</a:t>
            </a:r>
            <a:r>
              <a:rPr lang="en-US" altLang="ko-KR" sz="2400" dirty="0">
                <a:solidFill>
                  <a:srgbClr val="4D8ED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2400" dirty="0">
              <a:solidFill>
                <a:srgbClr val="4D8ED6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3" name="직선 화살표 연결선 22"/>
          <p:cNvCxnSpPr>
            <a:endCxn id="11" idx="1"/>
          </p:cNvCxnSpPr>
          <p:nvPr/>
        </p:nvCxnSpPr>
        <p:spPr>
          <a:xfrm>
            <a:off x="3212220" y="2304050"/>
            <a:ext cx="579700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5323974" y="1491535"/>
            <a:ext cx="1544053" cy="1544053"/>
          </a:xfrm>
          <a:prstGeom prst="ellipse">
            <a:avLst/>
          </a:prstGeom>
          <a:solidFill>
            <a:schemeClr val="bg1"/>
          </a:solidFill>
          <a:ln w="44450">
            <a:solidFill>
              <a:srgbClr val="4D8E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590125" y="3066914"/>
            <a:ext cx="2253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4D8ED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여행객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69043" y="2013285"/>
            <a:ext cx="2253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4D8ED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테마</a:t>
            </a:r>
            <a:endParaRPr lang="ko-KR" altLang="en-US" sz="3600" dirty="0">
              <a:solidFill>
                <a:srgbClr val="4D8ED6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092108" y="3430892"/>
            <a:ext cx="2309625" cy="2645643"/>
            <a:chOff x="3092108" y="3430892"/>
            <a:chExt cx="2309625" cy="2645643"/>
          </a:xfrm>
        </p:grpSpPr>
        <p:grpSp>
          <p:nvGrpSpPr>
            <p:cNvPr id="7" name="그룹 6"/>
            <p:cNvGrpSpPr/>
            <p:nvPr/>
          </p:nvGrpSpPr>
          <p:grpSpPr>
            <a:xfrm>
              <a:off x="3092108" y="3575785"/>
              <a:ext cx="377069" cy="2333948"/>
              <a:chOff x="5098708" y="3575785"/>
              <a:chExt cx="377069" cy="2333948"/>
            </a:xfrm>
          </p:grpSpPr>
          <p:cxnSp>
            <p:nvCxnSpPr>
              <p:cNvPr id="83" name="직선 연결선 82"/>
              <p:cNvCxnSpPr/>
              <p:nvPr/>
            </p:nvCxnSpPr>
            <p:spPr>
              <a:xfrm>
                <a:off x="5104804" y="3575785"/>
                <a:ext cx="370973" cy="0"/>
              </a:xfrm>
              <a:prstGeom prst="line">
                <a:avLst/>
              </a:prstGeom>
              <a:ln w="12700">
                <a:solidFill>
                  <a:srgbClr val="4D8E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5099305" y="3575785"/>
                <a:ext cx="0" cy="233394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5098708" y="3961569"/>
                <a:ext cx="370973" cy="0"/>
              </a:xfrm>
              <a:prstGeom prst="line">
                <a:avLst/>
              </a:prstGeom>
              <a:ln w="12700">
                <a:solidFill>
                  <a:srgbClr val="4D8E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>
                <a:off x="5098708" y="4347353"/>
                <a:ext cx="370973" cy="0"/>
              </a:xfrm>
              <a:prstGeom prst="line">
                <a:avLst/>
              </a:prstGeom>
              <a:ln w="12700">
                <a:solidFill>
                  <a:srgbClr val="4D8E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5098708" y="4733137"/>
                <a:ext cx="370973" cy="0"/>
              </a:xfrm>
              <a:prstGeom prst="line">
                <a:avLst/>
              </a:prstGeom>
              <a:ln w="12700">
                <a:solidFill>
                  <a:srgbClr val="4D8E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5098708" y="5118921"/>
                <a:ext cx="370973" cy="0"/>
              </a:xfrm>
              <a:prstGeom prst="line">
                <a:avLst/>
              </a:prstGeom>
              <a:ln w="12700">
                <a:solidFill>
                  <a:srgbClr val="4D8E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>
                <a:off x="5098708" y="5504705"/>
                <a:ext cx="370973" cy="0"/>
              </a:xfrm>
              <a:prstGeom prst="line">
                <a:avLst/>
              </a:prstGeom>
              <a:ln w="12700">
                <a:solidFill>
                  <a:srgbClr val="4D8E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5102139" y="5890488"/>
                <a:ext cx="370973" cy="0"/>
              </a:xfrm>
              <a:prstGeom prst="line">
                <a:avLst/>
              </a:prstGeom>
              <a:ln w="12700">
                <a:solidFill>
                  <a:srgbClr val="4D8E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3461556" y="3430892"/>
              <a:ext cx="1940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4D8ED6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히든플레이스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73749" y="3794888"/>
              <a:ext cx="15568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4D8ED6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로컬맛집</a:t>
              </a:r>
              <a:endParaRPr lang="en-US" altLang="ko-KR" sz="2400" dirty="0">
                <a:solidFill>
                  <a:srgbClr val="4D8ED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473749" y="4158884"/>
              <a:ext cx="15568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4D8ED6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음악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473749" y="4522880"/>
              <a:ext cx="15568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4D8ED6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쇼핑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473749" y="4886877"/>
              <a:ext cx="15568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4D8ED6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힐링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473749" y="5250873"/>
              <a:ext cx="15568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4D8ED6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관광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73749" y="5614870"/>
              <a:ext cx="15568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4D8ED6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춤</a:t>
              </a: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7306733" y="4456299"/>
            <a:ext cx="1972734" cy="594829"/>
          </a:xfrm>
          <a:prstGeom prst="rect">
            <a:avLst/>
          </a:prstGeom>
          <a:noFill/>
          <a:ln w="19050">
            <a:solidFill>
              <a:srgbClr val="5F86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5F86C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최신 </a:t>
            </a:r>
            <a:r>
              <a:rPr lang="ko-KR" altLang="en-US" sz="2400" dirty="0" err="1">
                <a:solidFill>
                  <a:srgbClr val="5F86CD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트랜드</a:t>
            </a:r>
            <a:endParaRPr lang="ko-KR" altLang="en-US" sz="2400" dirty="0">
              <a:solidFill>
                <a:srgbClr val="5F86CD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십자형 33"/>
          <p:cNvSpPr/>
          <p:nvPr/>
        </p:nvSpPr>
        <p:spPr>
          <a:xfrm>
            <a:off x="5727105" y="4389716"/>
            <a:ext cx="737791" cy="737791"/>
          </a:xfrm>
          <a:prstGeom prst="plus">
            <a:avLst>
              <a:gd name="adj" fmla="val 35000"/>
            </a:avLst>
          </a:prstGeom>
          <a:solidFill>
            <a:srgbClr val="4D8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36DC9BD1-14DE-4960-92AC-F586968E85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84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99"/>
    </mc:Choice>
    <mc:Fallback>
      <p:transition spd="slow" advTm="22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chitecture, building, chur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248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239806" y="352543"/>
            <a:ext cx="11445240" cy="61226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670560" y="96012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75419" y="531614"/>
            <a:ext cx="3130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목표 및 필요성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0609635" y="6475214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COMEET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05194" y="593169"/>
            <a:ext cx="27543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로컬과 여행객의 연결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13895" y="1894671"/>
            <a:ext cx="2180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필요성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1593" y="1894672"/>
            <a:ext cx="2180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2067" y="2452330"/>
            <a:ext cx="44935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다양한 국가의 여행객들 간 정보 교환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42067" y="3029600"/>
            <a:ext cx="4493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획일화된 여행코스가 아닌 </a:t>
            </a:r>
            <a:endParaRPr lang="en-US" altLang="ko-KR" sz="2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ko-KR" altLang="en-US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더 다양하고 특별한 여행을 제공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42067" y="3930036"/>
            <a:ext cx="46459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현지인의 외국인 친구 사귀기 기회 제공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13894" y="2452330"/>
            <a:ext cx="49306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여행사의 획일화 된 여행코스로 인해 </a:t>
            </a:r>
            <a:endParaRPr lang="en-US" altLang="ko-KR" sz="2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ko-KR" altLang="en-US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발생한 여행객들의 다양한 경험 욕구해소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513894" y="4175640"/>
            <a:ext cx="44935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타지인으로서의 정보의 부재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513894" y="3475568"/>
            <a:ext cx="47868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여행사의 중간마진으로 인한 가격 증가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670560" y="595122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096000" y="1165860"/>
            <a:ext cx="0" cy="437769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13895" y="5005374"/>
            <a:ext cx="44935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 </a:t>
            </a:r>
            <a:r>
              <a:rPr lang="ko-KR" altLang="en-US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여행객으로서의 시간의 제약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68714" y="4277199"/>
            <a:ext cx="37136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및 언어 능력 향상</a:t>
            </a:r>
            <a:r>
              <a:rPr lang="en-US" altLang="ko-KR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2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0274DD38-0236-439B-9FCA-C9F8A25484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0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18"/>
    </mc:Choice>
    <mc:Fallback>
      <p:transition spd="slow" advTm="28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chitecture, building, chur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248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373380" y="352542"/>
            <a:ext cx="11445240" cy="61226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670560" y="96012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75419" y="531614"/>
            <a:ext cx="1880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프로젝트 내용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0609635" y="6475214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COMEET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56062" y="593169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대표기능</a:t>
            </a:r>
          </a:p>
        </p:txBody>
      </p:sp>
      <p:sp>
        <p:nvSpPr>
          <p:cNvPr id="35" name="다이아몬드 34"/>
          <p:cNvSpPr/>
          <p:nvPr/>
        </p:nvSpPr>
        <p:spPr>
          <a:xfrm>
            <a:off x="2255187" y="2659133"/>
            <a:ext cx="3802380" cy="1807593"/>
          </a:xfrm>
          <a:prstGeom prst="diamond">
            <a:avLst/>
          </a:prstGeom>
          <a:solidFill>
            <a:srgbClr val="5F8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카테고리별 분류</a:t>
            </a:r>
          </a:p>
        </p:txBody>
      </p:sp>
      <p:sp>
        <p:nvSpPr>
          <p:cNvPr id="44" name="다이아몬드 43"/>
          <p:cNvSpPr/>
          <p:nvPr/>
        </p:nvSpPr>
        <p:spPr>
          <a:xfrm>
            <a:off x="4194810" y="1717236"/>
            <a:ext cx="3802380" cy="1807593"/>
          </a:xfrm>
          <a:prstGeom prst="diamond">
            <a:avLst/>
          </a:prstGeom>
          <a:solidFill>
            <a:srgbClr val="5F8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로컬과 여행객의 매칭</a:t>
            </a:r>
          </a:p>
        </p:txBody>
      </p:sp>
      <p:sp>
        <p:nvSpPr>
          <p:cNvPr id="45" name="다이아몬드 44"/>
          <p:cNvSpPr/>
          <p:nvPr/>
        </p:nvSpPr>
        <p:spPr>
          <a:xfrm>
            <a:off x="6164580" y="2659133"/>
            <a:ext cx="3802380" cy="1807593"/>
          </a:xfrm>
          <a:prstGeom prst="diamond">
            <a:avLst/>
          </a:prstGeom>
          <a:solidFill>
            <a:srgbClr val="5F8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회원관리</a:t>
            </a:r>
          </a:p>
        </p:txBody>
      </p:sp>
      <p:sp>
        <p:nvSpPr>
          <p:cNvPr id="46" name="다이아몬드 45"/>
          <p:cNvSpPr/>
          <p:nvPr/>
        </p:nvSpPr>
        <p:spPr>
          <a:xfrm>
            <a:off x="4194810" y="3604013"/>
            <a:ext cx="3802380" cy="1807593"/>
          </a:xfrm>
          <a:prstGeom prst="diamond">
            <a:avLst/>
          </a:prstGeom>
          <a:solidFill>
            <a:srgbClr val="5F8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검색필터 기능</a:t>
            </a:r>
          </a:p>
        </p:txBody>
      </p:sp>
      <p:sp>
        <p:nvSpPr>
          <p:cNvPr id="2" name="타원 1"/>
          <p:cNvSpPr/>
          <p:nvPr/>
        </p:nvSpPr>
        <p:spPr>
          <a:xfrm>
            <a:off x="5433919" y="2939281"/>
            <a:ext cx="1247295" cy="1247295"/>
          </a:xfrm>
          <a:prstGeom prst="ellipse">
            <a:avLst/>
          </a:prstGeom>
          <a:solidFill>
            <a:srgbClr val="5F86C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최신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트랜드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DADC859B-4651-4A14-8225-3DF9BFE591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95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95"/>
    </mc:Choice>
    <mc:Fallback>
      <p:transition spd="slow" advTm="16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chitecture, building, chur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248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239806" y="367665"/>
            <a:ext cx="11445240" cy="61226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670560" y="96012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75419" y="531614"/>
            <a:ext cx="1880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내용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0609635" y="6475214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COMEET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51608" y="621566"/>
            <a:ext cx="27543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 특성 및 제약 사항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13895" y="1347371"/>
            <a:ext cx="2180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제약 사항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42068" y="1347371"/>
            <a:ext cx="2180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 특성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5936" y="1972248"/>
            <a:ext cx="41300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취미와 흥미 분야 존재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75936" y="2949173"/>
            <a:ext cx="41300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자유여행 선호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75936" y="3926098"/>
            <a:ext cx="41300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외국 친구 사귀기 선호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13895" y="1976080"/>
            <a:ext cx="42218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초기 사용자 확보 어려움</a:t>
            </a:r>
            <a:r>
              <a:rPr lang="en-US" altLang="ko-KR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2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13895" y="2918651"/>
            <a:ext cx="41300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웹 </a:t>
            </a:r>
            <a:r>
              <a:rPr lang="ko-KR" altLang="en-US" sz="21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크롤링</a:t>
            </a:r>
            <a:r>
              <a:rPr lang="ko-KR" altLang="en-US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시 문제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670560" y="595122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5936" y="4903023"/>
            <a:ext cx="41300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 </a:t>
            </a:r>
            <a:r>
              <a:rPr lang="ko-KR" altLang="en-US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발전과 변화 의지 보유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6096000" y="1165860"/>
            <a:ext cx="0" cy="437769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13895" y="3861222"/>
            <a:ext cx="46585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로컬 및 사용자의 안전성과 신뢰성 문제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AA1CC4BF-0ED2-4434-8FCC-1EF6B52950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68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57"/>
    </mc:Choice>
    <mc:Fallback>
      <p:transition spd="slow" advTm="20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chitecture, building, chur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248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373380" y="367665"/>
            <a:ext cx="11445240" cy="61226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670560" y="96012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75419" y="531614"/>
            <a:ext cx="1880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프로젝트 개요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0609635" y="6475214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COMEET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670560" y="536448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2419809" y="562392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rPr>
              <a:t>개발 운영 및 유지보수 환경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22013" y="2691752"/>
            <a:ext cx="1932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4D8ED6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프론트엔드</a:t>
            </a:r>
            <a:endParaRPr lang="ko-KR" altLang="en-US" sz="2000" dirty="0">
              <a:solidFill>
                <a:srgbClr val="4D8ED6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526743"/>
            <a:ext cx="2796540" cy="1043940"/>
          </a:xfrm>
          <a:prstGeom prst="rect">
            <a:avLst/>
          </a:prstGeom>
          <a:solidFill>
            <a:srgbClr val="5F86CD">
              <a:alpha val="25000"/>
            </a:srgbClr>
          </a:solidFill>
        </p:spPr>
      </p:pic>
      <p:grpSp>
        <p:nvGrpSpPr>
          <p:cNvPr id="2" name="그룹 1"/>
          <p:cNvGrpSpPr/>
          <p:nvPr/>
        </p:nvGrpSpPr>
        <p:grpSpPr>
          <a:xfrm>
            <a:off x="1763740" y="1567124"/>
            <a:ext cx="2868980" cy="963178"/>
            <a:chOff x="2180346" y="1567124"/>
            <a:chExt cx="2868980" cy="96317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0346" y="1587499"/>
              <a:ext cx="942803" cy="94280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0842" y="1602689"/>
              <a:ext cx="927613" cy="92761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6148" y="1567124"/>
              <a:ext cx="963178" cy="963178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2167953" y="4667872"/>
            <a:ext cx="1932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4D8ED6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백엔드</a:t>
            </a:r>
            <a:endParaRPr lang="ko-KR" altLang="en-US" sz="2000" dirty="0">
              <a:solidFill>
                <a:srgbClr val="4D8ED6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23641" y="2691752"/>
            <a:ext cx="1932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4D8ED6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서버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23640" y="4667872"/>
            <a:ext cx="1932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4D8ED6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데이터 베이스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110" y="3517262"/>
            <a:ext cx="1071119" cy="1071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423" y="3517263"/>
            <a:ext cx="1071119" cy="1071119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CE5AD50B-8522-4993-AD04-70B934B642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41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22"/>
    </mc:Choice>
    <mc:Fallback>
      <p:transition spd="slow" advTm="21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chitecture, building, chur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248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382976" y="367665"/>
            <a:ext cx="11445240" cy="61226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670560" y="96012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75419" y="531614"/>
            <a:ext cx="1255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ln>
                  <a:solidFill>
                    <a:srgbClr val="4D8ED6">
                      <a:alpha val="50000"/>
                    </a:srgbClr>
                  </a:solidFill>
                </a:ln>
                <a:solidFill>
                  <a:srgbClr val="4D8ED6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마일스톤</a:t>
            </a:r>
            <a:endParaRPr lang="ko-KR" altLang="en-US" sz="2400" dirty="0">
              <a:ln>
                <a:solidFill>
                  <a:srgbClr val="4D8ED6">
                    <a:alpha val="50000"/>
                  </a:srgbClr>
                </a:solidFill>
              </a:ln>
              <a:solidFill>
                <a:srgbClr val="4D8ED6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0609635" y="6475214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COMEET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670560" y="5364480"/>
            <a:ext cx="10774015" cy="0"/>
          </a:xfrm>
          <a:prstGeom prst="line">
            <a:avLst/>
          </a:prstGeom>
          <a:ln>
            <a:solidFill>
              <a:srgbClr val="4D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05596" y="1571112"/>
            <a:ext cx="629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3</a:t>
            </a:r>
            <a:r>
              <a:rPr lang="ko-KR" altLang="en-US" sz="2100" dirty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60831" y="1580695"/>
            <a:ext cx="629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4</a:t>
            </a:r>
            <a:r>
              <a:rPr lang="ko-KR" altLang="en-US" sz="2100" dirty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월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16066" y="1580695"/>
            <a:ext cx="629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5</a:t>
            </a:r>
            <a:r>
              <a:rPr lang="ko-KR" altLang="en-US" sz="2100" dirty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871303" y="1571112"/>
            <a:ext cx="629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6</a:t>
            </a:r>
            <a:r>
              <a:rPr lang="ko-KR" altLang="en-US" sz="2100" dirty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월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50361" y="1581034"/>
            <a:ext cx="629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2</a:t>
            </a:r>
            <a:r>
              <a:rPr lang="ko-KR" altLang="en-US" sz="2100" dirty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15740" y="2155312"/>
            <a:ext cx="1947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요구사항분석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15740" y="2790527"/>
            <a:ext cx="1947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관련분야연구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15740" y="3425742"/>
            <a:ext cx="1947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설계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15740" y="4060958"/>
            <a:ext cx="1947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구현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15740" y="4696174"/>
            <a:ext cx="1947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테스트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95126" y="1581034"/>
            <a:ext cx="629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1</a:t>
            </a:r>
            <a:r>
              <a:rPr lang="ko-KR" altLang="en-US" sz="2100" dirty="0">
                <a:solidFill>
                  <a:srgbClr val="5F86CD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월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3595125" y="2243667"/>
            <a:ext cx="4151875" cy="327143"/>
          </a:xfrm>
          <a:prstGeom prst="rightArrow">
            <a:avLst/>
          </a:prstGeom>
          <a:solidFill>
            <a:srgbClr val="5F8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5080000" y="2759365"/>
            <a:ext cx="2641036" cy="327143"/>
          </a:xfrm>
          <a:prstGeom prst="rightArrow">
            <a:avLst/>
          </a:prstGeom>
          <a:solidFill>
            <a:srgbClr val="5F8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6420412" y="3429000"/>
            <a:ext cx="3849655" cy="327143"/>
          </a:xfrm>
          <a:prstGeom prst="rightArrow">
            <a:avLst/>
          </a:prstGeom>
          <a:solidFill>
            <a:srgbClr val="5F8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>
            <a:off x="6420411" y="3959788"/>
            <a:ext cx="3849655" cy="327143"/>
          </a:xfrm>
          <a:prstGeom prst="rightArrow">
            <a:avLst/>
          </a:prstGeom>
          <a:solidFill>
            <a:srgbClr val="5F8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>
            <a:off x="8856134" y="4696174"/>
            <a:ext cx="1413932" cy="327143"/>
          </a:xfrm>
          <a:prstGeom prst="rightArrow">
            <a:avLst/>
          </a:prstGeom>
          <a:solidFill>
            <a:srgbClr val="5F8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6AAAA23-81BE-4D90-985B-9BCF89ABB2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35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20"/>
    </mc:Choice>
    <mc:Fallback>
      <p:transition spd="slow" advTm="8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250</Words>
  <Application>Microsoft Office PowerPoint</Application>
  <PresentationFormat>와이드스크린</PresentationFormat>
  <Paragraphs>98</Paragraphs>
  <Slides>10</Slides>
  <Notes>0</Notes>
  <HiddenSlides>0</HiddenSlides>
  <MMClips>10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3" baseType="lpstr">
      <vt:lpstr>Bakery</vt:lpstr>
      <vt:lpstr>KoPubWorld돋움체 Bold</vt:lpstr>
      <vt:lpstr>KoPubWorld돋움체 Light</vt:lpstr>
      <vt:lpstr>맑은 고딕</vt:lpstr>
      <vt:lpstr>KoPubWorld돋움체_Pro Bold</vt:lpstr>
      <vt:lpstr>KoPubWorld돋움체_Pro Medium</vt:lpstr>
      <vt:lpstr>아리따-돋움(TTF)-SemiBold</vt:lpstr>
      <vt:lpstr>Arial</vt:lpstr>
      <vt:lpstr>KoPubWorld돋움체 Medium</vt:lpstr>
      <vt:lpstr>조선일보명조</vt:lpstr>
      <vt:lpstr>아리따-돋움(TTF)-Bold</vt:lpstr>
      <vt:lpstr>KoPub돋움체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(소프트웨어학부)조성주</cp:lastModifiedBy>
  <cp:revision>192</cp:revision>
  <dcterms:created xsi:type="dcterms:W3CDTF">2017-04-28T08:42:24Z</dcterms:created>
  <dcterms:modified xsi:type="dcterms:W3CDTF">2019-03-14T18:42:35Z</dcterms:modified>
</cp:coreProperties>
</file>